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80" r:id="rId5"/>
    <p:sldId id="281" r:id="rId6"/>
    <p:sldId id="282" r:id="rId7"/>
    <p:sldId id="283" r:id="rId8"/>
    <p:sldId id="279" r:id="rId9"/>
    <p:sldId id="259" r:id="rId10"/>
    <p:sldId id="286" r:id="rId11"/>
    <p:sldId id="287" r:id="rId12"/>
    <p:sldId id="284" r:id="rId13"/>
    <p:sldId id="288" r:id="rId14"/>
    <p:sldId id="289" r:id="rId15"/>
    <p:sldId id="29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5DF0B-A0B8-4385-84F0-831CFE841DEF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5A6E-FE63-4EAC-B32F-E73EF0EC8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90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5DF0B-A0B8-4385-84F0-831CFE841DEF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5A6E-FE63-4EAC-B32F-E73EF0EC8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15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5DF0B-A0B8-4385-84F0-831CFE841DEF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5A6E-FE63-4EAC-B32F-E73EF0EC8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80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5DF0B-A0B8-4385-84F0-831CFE841DEF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5A6E-FE63-4EAC-B32F-E73EF0EC8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4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5DF0B-A0B8-4385-84F0-831CFE841DEF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5A6E-FE63-4EAC-B32F-E73EF0EC8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01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5DF0B-A0B8-4385-84F0-831CFE841DEF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5A6E-FE63-4EAC-B32F-E73EF0EC8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693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5DF0B-A0B8-4385-84F0-831CFE841DEF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5A6E-FE63-4EAC-B32F-E73EF0EC8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22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5DF0B-A0B8-4385-84F0-831CFE841DEF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5A6E-FE63-4EAC-B32F-E73EF0EC8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5DF0B-A0B8-4385-84F0-831CFE841DEF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5A6E-FE63-4EAC-B32F-E73EF0EC8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7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5DF0B-A0B8-4385-84F0-831CFE841DEF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5A6E-FE63-4EAC-B32F-E73EF0EC8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13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5DF0B-A0B8-4385-84F0-831CFE841DEF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5A6E-FE63-4EAC-B32F-E73EF0EC8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00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5DF0B-A0B8-4385-84F0-831CFE841DEF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A5A6E-FE63-4EAC-B32F-E73EF0EC8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7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31228" y="6568966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31228" y="289033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1228" y="0"/>
            <a:ext cx="11808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 Narrow" panose="020B0606020202030204" pitchFamily="34" charset="0"/>
                <a:ea typeface="Cambria Math" panose="02040503050406030204" pitchFamily="18" charset="0"/>
              </a:rPr>
              <a:t>Объектно-ориентированный анализ и проектирование</a:t>
            </a:r>
            <a:endParaRPr lang="en-US" sz="14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228" y="6560734"/>
            <a:ext cx="118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0" algn="l"/>
                <a:tab pos="11604625" algn="r"/>
              </a:tabLst>
            </a:pPr>
            <a:r>
              <a:rPr lang="ru-RU" sz="1200" dirty="0">
                <a:latin typeface="Arial Narrow" panose="020B0606020202030204" pitchFamily="34" charset="0"/>
                <a:ea typeface="Cambria Math" panose="02040503050406030204" pitchFamily="18" charset="0"/>
              </a:rPr>
              <a:t>Севастопольский государственный университет – 2024	Альчаков В.В.</a:t>
            </a:r>
            <a:endParaRPr lang="en-US" sz="12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1228" y="2387007"/>
            <a:ext cx="114019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/>
              <a:t>Практика №</a:t>
            </a:r>
            <a:r>
              <a:rPr lang="en-US" sz="6600" b="1" dirty="0"/>
              <a:t>1</a:t>
            </a:r>
            <a:endParaRPr lang="ru-RU" sz="6600" b="1" dirty="0"/>
          </a:p>
          <a:p>
            <a:r>
              <a:rPr lang="ru-RU" sz="6600" dirty="0"/>
              <a:t>Введение.</a:t>
            </a:r>
          </a:p>
          <a:p>
            <a:r>
              <a:rPr lang="ru-RU" sz="6600" dirty="0"/>
              <a:t>Модульный подход к построению программ.</a:t>
            </a:r>
            <a:endParaRPr lang="en-US" sz="6600" dirty="0"/>
          </a:p>
        </p:txBody>
      </p:sp>
      <p:pic>
        <p:nvPicPr>
          <p:cNvPr id="1026" name="Picture 2" descr="Что такое объектно-ориентированное программирование (ООП)?">
            <a:extLst>
              <a:ext uri="{FF2B5EF4-FFF2-40B4-BE49-F238E27FC236}">
                <a16:creationId xmlns:a16="http://schemas.microsoft.com/office/drawing/2014/main" id="{A7E23322-848F-0B8D-2188-98E018DC0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533" y="448529"/>
            <a:ext cx="4466067" cy="423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113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31228" y="6568966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31228" y="289033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1228" y="0"/>
            <a:ext cx="11808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 Narrow" panose="020B0606020202030204" pitchFamily="34" charset="0"/>
                <a:ea typeface="Cambria Math" panose="02040503050406030204" pitchFamily="18" charset="0"/>
              </a:rPr>
              <a:t>Объектно-ориентированный анализ и проектирование</a:t>
            </a:r>
            <a:endParaRPr lang="en-US" sz="14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228" y="6560734"/>
            <a:ext cx="118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0" algn="l"/>
                <a:tab pos="11604625" algn="r"/>
              </a:tabLst>
            </a:pPr>
            <a:r>
              <a:rPr lang="ru-RU" sz="1200" dirty="0">
                <a:latin typeface="Arial Narrow" panose="020B0606020202030204" pitchFamily="34" charset="0"/>
                <a:ea typeface="Cambria Math" panose="02040503050406030204" pitchFamily="18" charset="0"/>
              </a:rPr>
              <a:t>Севастопольский государственный университет – 2024	Альчаков В.В.</a:t>
            </a:r>
            <a:endParaRPr lang="en-US" sz="12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" y="409762"/>
            <a:ext cx="461665" cy="60692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ru-RU" b="1" spc="3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ПРОЦЕДУРНОЕ ПРОГРАММИРОВАНИЕ</a:t>
            </a:r>
            <a:endParaRPr lang="en-US" b="1" spc="300" dirty="0">
              <a:solidFill>
                <a:schemeClr val="accent5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63454" y="0"/>
            <a:ext cx="728546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fld id="{7C4A2B9B-297A-4887-9ACA-51B5B7A8F424}" type="slidenum">
              <a:rPr lang="en-US" sz="2800" b="1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ctr"/>
              <a:t>10</a:t>
            </a:fld>
            <a:endParaRPr lang="en-US" sz="28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5326" y="523220"/>
            <a:ext cx="1128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Процедурное и объектно-ориентированное программирование</a:t>
            </a:r>
          </a:p>
          <a:p>
            <a:r>
              <a:rPr lang="ru-RU" sz="2400" i="1" dirty="0"/>
              <a:t>Процедурное программирование (ПП)</a:t>
            </a:r>
            <a:r>
              <a:rPr lang="ru-RU" sz="2400" dirty="0"/>
              <a:t> — парадигма программирования, в которой используется линейный нисходящий подход и рассматривает данные и процедуры как разных объекта.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40DB03-3748-E050-7013-696795079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607" y="4663855"/>
            <a:ext cx="7321095" cy="18105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DC5D9B-018F-27C3-BE44-88D140E59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62" y="2211782"/>
            <a:ext cx="8259328" cy="22672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3A7C69-A29B-5793-57C6-4A576FAF33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90"/>
          <a:stretch/>
        </p:blipFill>
        <p:spPr>
          <a:xfrm>
            <a:off x="8764409" y="1989966"/>
            <a:ext cx="3165690" cy="258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23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31228" y="6568966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31228" y="289033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1228" y="0"/>
            <a:ext cx="11808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 Narrow" panose="020B0606020202030204" pitchFamily="34" charset="0"/>
                <a:ea typeface="Cambria Math" panose="02040503050406030204" pitchFamily="18" charset="0"/>
              </a:rPr>
              <a:t>Объектно-ориентированный анализ и проектирование</a:t>
            </a:r>
            <a:endParaRPr lang="en-US" sz="14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228" y="6560734"/>
            <a:ext cx="118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0" algn="l"/>
                <a:tab pos="11604625" algn="r"/>
              </a:tabLst>
            </a:pPr>
            <a:r>
              <a:rPr lang="ru-RU" sz="1200" dirty="0">
                <a:latin typeface="Arial Narrow" panose="020B0606020202030204" pitchFamily="34" charset="0"/>
                <a:ea typeface="Cambria Math" panose="02040503050406030204" pitchFamily="18" charset="0"/>
              </a:rPr>
              <a:t>Севастопольский государственный университет – 2024	Альчаков В.В.</a:t>
            </a:r>
            <a:endParaRPr lang="en-US" sz="12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" y="409762"/>
            <a:ext cx="461665" cy="60692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ru-RU" b="1" spc="3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ОБЪЕКТНО-ОРИЕНТИРОВАННОЕ ПР-Е</a:t>
            </a:r>
            <a:endParaRPr lang="en-US" b="1" spc="300" dirty="0">
              <a:solidFill>
                <a:schemeClr val="accent5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63454" y="0"/>
            <a:ext cx="728546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fld id="{7C4A2B9B-297A-4887-9ACA-51B5B7A8F424}" type="slidenum">
              <a:rPr lang="en-US" sz="2800" b="1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ctr"/>
              <a:t>11</a:t>
            </a:fld>
            <a:endParaRPr lang="en-US" sz="28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5326" y="523220"/>
            <a:ext cx="116307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Процедурное и объектно-ориентированное программирование</a:t>
            </a:r>
          </a:p>
          <a:p>
            <a:r>
              <a:rPr lang="ru-RU" sz="2400" i="1" dirty="0"/>
              <a:t>Объектно-ориентированное программирование (ООП)</a:t>
            </a:r>
            <a:r>
              <a:rPr lang="ru-RU" sz="2400" dirty="0"/>
              <a:t> — парадигма программирования, в центральное место занимают объекты и данные, а не процедуры как в ПП. При этом данные являются изменяемыми и могут храниться непосредственно в объектах.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2E5B0C-9F40-7D3B-49F5-EEB85B62E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60" y="4960624"/>
            <a:ext cx="7763958" cy="1200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30B55F-CE15-52E2-952D-F1C0FB5F9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069" y="2308323"/>
            <a:ext cx="4719259" cy="356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5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31228" y="6568966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31228" y="289033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1228" y="0"/>
            <a:ext cx="11808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 Narrow" panose="020B0606020202030204" pitchFamily="34" charset="0"/>
                <a:ea typeface="Cambria Math" panose="02040503050406030204" pitchFamily="18" charset="0"/>
              </a:rPr>
              <a:t>Объектно-ориентированный анализ и проектирование</a:t>
            </a:r>
            <a:endParaRPr lang="en-US" sz="14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228" y="6560734"/>
            <a:ext cx="118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0" algn="l"/>
                <a:tab pos="11604625" algn="r"/>
              </a:tabLst>
            </a:pPr>
            <a:r>
              <a:rPr lang="ru-RU" sz="1200" dirty="0">
                <a:latin typeface="Arial Narrow" panose="020B0606020202030204" pitchFamily="34" charset="0"/>
                <a:ea typeface="Cambria Math" panose="02040503050406030204" pitchFamily="18" charset="0"/>
              </a:rPr>
              <a:t>Севастопольский государственный университет – 2024	Альчаков В.В.</a:t>
            </a:r>
            <a:endParaRPr lang="en-US" sz="12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" y="409762"/>
            <a:ext cx="461665" cy="60692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ru-RU" b="1" spc="3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МОДУЛЬНЫЙ ПОДХОД</a:t>
            </a:r>
            <a:endParaRPr lang="en-US" b="1" spc="300" dirty="0">
              <a:solidFill>
                <a:schemeClr val="accent5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63454" y="0"/>
            <a:ext cx="728546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fld id="{7C4A2B9B-297A-4887-9ACA-51B5B7A8F424}" type="slidenum">
              <a:rPr lang="en-US" sz="2800" b="1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ctr"/>
              <a:t>12</a:t>
            </a:fld>
            <a:endParaRPr lang="en-US" sz="28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5326" y="523220"/>
            <a:ext cx="112801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Структура программы. Модульный подход</a:t>
            </a:r>
          </a:p>
          <a:p>
            <a:r>
              <a:rPr lang="ru-RU" sz="2400" i="1" dirty="0"/>
              <a:t>Модульное программирование</a:t>
            </a:r>
            <a:r>
              <a:rPr lang="ru-RU" sz="2400" dirty="0"/>
              <a:t> — организация программы как совокупности небольших независимых блоков, называемых модулями, структура и поведение которых подчиняются определённым правилам.</a:t>
            </a:r>
          </a:p>
          <a:p>
            <a:r>
              <a:rPr lang="ru-RU" sz="2400" dirty="0"/>
              <a:t>Модуль можно независимо разрабатывать, тестировать и поддерживать. Каждый модуль выполняет конкретную функцию и имеет определённые входные и выходные данные.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26F63D-59C0-115F-2920-B3A9789C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85" y="3209108"/>
            <a:ext cx="6547645" cy="2954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25ABAD-BF2A-1874-8D94-0AD8039FA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714" y="2934173"/>
            <a:ext cx="3777787" cy="350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48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31228" y="6568966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31228" y="289033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1228" y="0"/>
            <a:ext cx="11808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 Narrow" panose="020B0606020202030204" pitchFamily="34" charset="0"/>
                <a:ea typeface="Cambria Math" panose="02040503050406030204" pitchFamily="18" charset="0"/>
              </a:rPr>
              <a:t>Объектно-ориентированный анализ и проектирование</a:t>
            </a:r>
            <a:endParaRPr lang="en-US" sz="14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228" y="6560734"/>
            <a:ext cx="118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0" algn="l"/>
                <a:tab pos="11604625" algn="r"/>
              </a:tabLst>
            </a:pPr>
            <a:r>
              <a:rPr lang="ru-RU" sz="1200" dirty="0">
                <a:latin typeface="Arial Narrow" panose="020B0606020202030204" pitchFamily="34" charset="0"/>
                <a:ea typeface="Cambria Math" panose="02040503050406030204" pitchFamily="18" charset="0"/>
              </a:rPr>
              <a:t>Севастопольский государственный университет – 2024	Альчаков В.В.</a:t>
            </a:r>
            <a:endParaRPr lang="en-US" sz="12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" y="409762"/>
            <a:ext cx="461665" cy="60692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ru-RU" b="1" spc="3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МОДУЛЬНЫЙ ПОДХОД</a:t>
            </a:r>
            <a:endParaRPr lang="en-US" b="1" spc="300" dirty="0">
              <a:solidFill>
                <a:schemeClr val="accent5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63454" y="0"/>
            <a:ext cx="728546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fld id="{7C4A2B9B-297A-4887-9ACA-51B5B7A8F424}" type="slidenum">
              <a:rPr lang="en-US" sz="2800" b="1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ctr"/>
              <a:t>13</a:t>
            </a:fld>
            <a:endParaRPr lang="en-US" sz="28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5326" y="523220"/>
            <a:ext cx="1128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Программное решение (</a:t>
            </a:r>
            <a:r>
              <a:rPr lang="en-US" sz="2400" b="1" dirty="0"/>
              <a:t>Solution)</a:t>
            </a:r>
            <a:endParaRPr lang="ru-RU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46568-0463-9FC4-AA74-A284852D1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346" y="984885"/>
            <a:ext cx="7020905" cy="37914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2F638F-ABE0-AA5C-40E1-6A78B88E0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55" y="975534"/>
            <a:ext cx="3705742" cy="55443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240255-13D3-4B24-5A84-126B78B29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346" y="5063627"/>
            <a:ext cx="2238687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36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31228" y="6568966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31228" y="289033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1228" y="0"/>
            <a:ext cx="11808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 Narrow" panose="020B0606020202030204" pitchFamily="34" charset="0"/>
                <a:ea typeface="Cambria Math" panose="02040503050406030204" pitchFamily="18" charset="0"/>
              </a:rPr>
              <a:t>Объектно-ориентированный анализ и проектирование</a:t>
            </a:r>
            <a:endParaRPr lang="en-US" sz="14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228" y="6560734"/>
            <a:ext cx="118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0" algn="l"/>
                <a:tab pos="11604625" algn="r"/>
              </a:tabLst>
            </a:pPr>
            <a:r>
              <a:rPr lang="ru-RU" sz="1200" dirty="0">
                <a:latin typeface="Arial Narrow" panose="020B0606020202030204" pitchFamily="34" charset="0"/>
                <a:ea typeface="Cambria Math" panose="02040503050406030204" pitchFamily="18" charset="0"/>
              </a:rPr>
              <a:t>Севастопольский государственный университет – 2024	Альчаков В.В.</a:t>
            </a:r>
            <a:endParaRPr lang="en-US" sz="12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" y="409762"/>
            <a:ext cx="461665" cy="60692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ru-RU" b="1" spc="3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МОДУЛЬНЫЙ ПОДХОД</a:t>
            </a:r>
            <a:endParaRPr lang="en-US" b="1" spc="300" dirty="0">
              <a:solidFill>
                <a:schemeClr val="accent5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63454" y="0"/>
            <a:ext cx="728546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fld id="{7C4A2B9B-297A-4887-9ACA-51B5B7A8F424}" type="slidenum">
              <a:rPr lang="en-US" sz="2800" b="1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ctr"/>
              <a:t>14</a:t>
            </a:fld>
            <a:endParaRPr lang="en-US" sz="28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5326" y="523220"/>
            <a:ext cx="112801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Потоки ввода/вывода в </a:t>
            </a:r>
            <a:r>
              <a:rPr lang="en-US" sz="2400" b="1" dirty="0"/>
              <a:t>C++</a:t>
            </a:r>
            <a:endParaRPr lang="ru-RU" sz="2400" b="1" dirty="0"/>
          </a:p>
          <a:p>
            <a:r>
              <a:rPr lang="ru-RU" sz="2400" i="1" dirty="0"/>
              <a:t>Поток</a:t>
            </a:r>
            <a:r>
              <a:rPr lang="ru-RU" sz="2400" dirty="0"/>
              <a:t> — общее название потока данных. Преимущество потокового ввода/вывода в простоте использования. Поток ввода/вывода может быть связан с файлом, консолью, принтером, строкой. Пользовательские классы также могут поддерживать операции </a:t>
            </a:r>
            <a:r>
              <a:rPr lang="en-US" sz="2400" dirty="0"/>
              <a:t>&lt;&lt;</a:t>
            </a:r>
            <a:r>
              <a:rPr lang="ru-RU" sz="2400" dirty="0"/>
              <a:t> (вставки)</a:t>
            </a:r>
            <a:r>
              <a:rPr lang="en-US" sz="2400" dirty="0"/>
              <a:t> </a:t>
            </a:r>
            <a:r>
              <a:rPr lang="ru-RU" sz="2400" dirty="0"/>
              <a:t>и </a:t>
            </a:r>
            <a:r>
              <a:rPr lang="en-US" sz="2400" dirty="0"/>
              <a:t>&gt;&gt;</a:t>
            </a:r>
            <a:r>
              <a:rPr lang="ru-RU" sz="2400" dirty="0"/>
              <a:t> (извлечения) что позволяет работать с этим классами как со стандартными типами.</a:t>
            </a:r>
            <a:endParaRPr lang="ru-RU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82821B-120B-8401-A361-31317C8AC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0" r="3984"/>
          <a:stretch/>
        </p:blipFill>
        <p:spPr>
          <a:xfrm>
            <a:off x="478693" y="2846622"/>
            <a:ext cx="5561262" cy="28044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124F86-BF11-04D8-93DE-05F8B91E1E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83"/>
          <a:stretch/>
        </p:blipFill>
        <p:spPr>
          <a:xfrm>
            <a:off x="6113739" y="2531406"/>
            <a:ext cx="5983012" cy="401058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09C3D6-5D5F-E837-FAE1-02E0451E96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2"/>
          <a:stretch/>
        </p:blipFill>
        <p:spPr>
          <a:xfrm>
            <a:off x="478693" y="5745454"/>
            <a:ext cx="5561262" cy="73352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108273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31228" y="6568966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31228" y="289033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1228" y="0"/>
            <a:ext cx="11808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 Narrow" panose="020B0606020202030204" pitchFamily="34" charset="0"/>
                <a:ea typeface="Cambria Math" panose="02040503050406030204" pitchFamily="18" charset="0"/>
              </a:rPr>
              <a:t>Объектно-ориентированный анализ и проектирование</a:t>
            </a:r>
            <a:endParaRPr lang="en-US" sz="14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228" y="6560734"/>
            <a:ext cx="118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0" algn="l"/>
                <a:tab pos="11604625" algn="r"/>
              </a:tabLst>
            </a:pPr>
            <a:r>
              <a:rPr lang="ru-RU" sz="1200" dirty="0">
                <a:latin typeface="Arial Narrow" panose="020B0606020202030204" pitchFamily="34" charset="0"/>
                <a:ea typeface="Cambria Math" panose="02040503050406030204" pitchFamily="18" charset="0"/>
              </a:rPr>
              <a:t>Севастопольский государственный университет – 2024	Альчаков В.В.</a:t>
            </a:r>
            <a:endParaRPr lang="en-US" sz="12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" y="409762"/>
            <a:ext cx="461665" cy="60692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ru-RU" b="1" spc="3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МОДУЛЬНЫЙ ПОДХОД</a:t>
            </a:r>
            <a:endParaRPr lang="en-US" b="1" spc="300" dirty="0">
              <a:solidFill>
                <a:schemeClr val="accent5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63454" y="0"/>
            <a:ext cx="728546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fld id="{7C4A2B9B-297A-4887-9ACA-51B5B7A8F424}" type="slidenum">
              <a:rPr lang="en-US" sz="2800" b="1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ctr"/>
              <a:t>15</a:t>
            </a:fld>
            <a:endParaRPr lang="en-US" sz="28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5326" y="523220"/>
            <a:ext cx="112801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Использование пространства имен</a:t>
            </a:r>
          </a:p>
          <a:p>
            <a:r>
              <a:rPr lang="ru-RU" sz="2400" i="1" dirty="0"/>
              <a:t>Пространство имен </a:t>
            </a:r>
            <a:r>
              <a:rPr lang="ru-RU" sz="2400" dirty="0"/>
              <a:t>— это декларативная область, в рамках которой определяются различные идентификаторы (имена типов, функций, переменных, и т. д.). Пространства имен используются для организации кода в виде логических групп и с целью избежания конфликтов имен, которые могут возникнуть, особенно в таких случаях, когда база кода включает несколько библиотек.</a:t>
            </a:r>
            <a:endParaRPr lang="ru-RU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8C8D6-69E4-806B-8E57-8C313770F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76" y="3046987"/>
            <a:ext cx="3057952" cy="2915057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7421F8-8322-C36C-9A0F-B02F69560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85"/>
          <a:stretch/>
        </p:blipFill>
        <p:spPr>
          <a:xfrm>
            <a:off x="3752523" y="3046987"/>
            <a:ext cx="4458027" cy="158137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5DB013-4C92-A860-F355-0A9AFB1E2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545" y="3513777"/>
            <a:ext cx="3724795" cy="111458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7F1817-EF54-500F-BA2D-E1195D373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278" y="4811862"/>
            <a:ext cx="6535062" cy="1514686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48493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31228" y="6568966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31228" y="289033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1228" y="0"/>
            <a:ext cx="11808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 Narrow" panose="020B0606020202030204" pitchFamily="34" charset="0"/>
                <a:ea typeface="Cambria Math" panose="02040503050406030204" pitchFamily="18" charset="0"/>
              </a:rPr>
              <a:t>Объектно-ориентированный анализ и проектирование</a:t>
            </a:r>
            <a:endParaRPr lang="en-US" sz="14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228" y="6560734"/>
            <a:ext cx="118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0" algn="l"/>
                <a:tab pos="11604625" algn="r"/>
              </a:tabLst>
            </a:pPr>
            <a:r>
              <a:rPr lang="ru-RU" sz="1200" dirty="0">
                <a:latin typeface="Arial Narrow" panose="020B0606020202030204" pitchFamily="34" charset="0"/>
                <a:ea typeface="Cambria Math" panose="02040503050406030204" pitchFamily="18" charset="0"/>
              </a:rPr>
              <a:t>Севастопольский государственный университет – 2024	Альчаков В.В.</a:t>
            </a:r>
            <a:endParaRPr lang="en-US" sz="12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600" y="2618118"/>
            <a:ext cx="6701095" cy="30480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5F6156-5D35-59A4-F928-3BB380D2500E}"/>
              </a:ext>
            </a:extLst>
          </p:cNvPr>
          <p:cNvSpPr txBox="1"/>
          <p:nvPr/>
        </p:nvSpPr>
        <p:spPr>
          <a:xfrm>
            <a:off x="495326" y="523220"/>
            <a:ext cx="11280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Ведущий преподаватель</a:t>
            </a:r>
          </a:p>
          <a:p>
            <a:r>
              <a:rPr lang="ru-RU" sz="2400" dirty="0"/>
              <a:t>АЛЬЧАКОВ Василий Викторович</a:t>
            </a:r>
          </a:p>
          <a:p>
            <a:r>
              <a:rPr lang="ru-RU" sz="2400" dirty="0"/>
              <a:t>канд. техн. наук, доцент кафедры ИУТС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A7D65E-0484-6B51-5795-2900259B20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54" y="1938992"/>
            <a:ext cx="2754468" cy="413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98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31228" y="6568966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31228" y="289033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1228" y="0"/>
            <a:ext cx="11808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 Narrow" panose="020B0606020202030204" pitchFamily="34" charset="0"/>
                <a:ea typeface="Cambria Math" panose="02040503050406030204" pitchFamily="18" charset="0"/>
              </a:rPr>
              <a:t>Объектно-ориентированный анализ и проектирование</a:t>
            </a:r>
            <a:endParaRPr lang="en-US" sz="14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228" y="6560734"/>
            <a:ext cx="118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0" algn="l"/>
                <a:tab pos="11604625" algn="r"/>
              </a:tabLst>
            </a:pPr>
            <a:r>
              <a:rPr lang="ru-RU" sz="1200" dirty="0">
                <a:latin typeface="Arial Narrow" panose="020B0606020202030204" pitchFamily="34" charset="0"/>
                <a:ea typeface="Cambria Math" panose="02040503050406030204" pitchFamily="18" charset="0"/>
              </a:rPr>
              <a:t>Севастопольский государственный университет – 202</a:t>
            </a:r>
            <a:r>
              <a:rPr lang="en-US" sz="1200" dirty="0">
                <a:latin typeface="Arial Narrow" panose="020B0606020202030204" pitchFamily="34" charset="0"/>
                <a:ea typeface="Cambria Math" panose="02040503050406030204" pitchFamily="18" charset="0"/>
              </a:rPr>
              <a:t>4</a:t>
            </a:r>
            <a:r>
              <a:rPr lang="ru-RU" sz="1200" dirty="0">
                <a:latin typeface="Arial Narrow" panose="020B0606020202030204" pitchFamily="34" charset="0"/>
                <a:ea typeface="Cambria Math" panose="02040503050406030204" pitchFamily="18" charset="0"/>
              </a:rPr>
              <a:t>	Альчаков В.В.</a:t>
            </a:r>
            <a:endParaRPr lang="en-US" sz="12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1CC9-7A86-DC55-8A49-EBBD1D6288F9}"/>
              </a:ext>
            </a:extLst>
          </p:cNvPr>
          <p:cNvSpPr txBox="1"/>
          <p:nvPr/>
        </p:nvSpPr>
        <p:spPr>
          <a:xfrm>
            <a:off x="231228" y="347234"/>
            <a:ext cx="663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Перечень лабораторных работ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608508-144E-6C1F-1DD0-DE78B584C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357" y="1008587"/>
            <a:ext cx="6192114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4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31228" y="6568966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31228" y="289033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1228" y="0"/>
            <a:ext cx="11808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 Narrow" panose="020B0606020202030204" pitchFamily="34" charset="0"/>
                <a:ea typeface="Cambria Math" panose="02040503050406030204" pitchFamily="18" charset="0"/>
              </a:rPr>
              <a:t>Объектно-ориентированный анализ и проектирование</a:t>
            </a:r>
            <a:endParaRPr lang="en-US" sz="14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228" y="6560734"/>
            <a:ext cx="118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0" algn="l"/>
                <a:tab pos="11604625" algn="r"/>
              </a:tabLst>
            </a:pPr>
            <a:r>
              <a:rPr lang="ru-RU" sz="1200" dirty="0">
                <a:latin typeface="Arial Narrow" panose="020B0606020202030204" pitchFamily="34" charset="0"/>
                <a:ea typeface="Cambria Math" panose="02040503050406030204" pitchFamily="18" charset="0"/>
              </a:rPr>
              <a:t>Севастопольский государственный университет – 202</a:t>
            </a:r>
            <a:r>
              <a:rPr lang="en-US" sz="1200" dirty="0">
                <a:latin typeface="Arial Narrow" panose="020B0606020202030204" pitchFamily="34" charset="0"/>
                <a:ea typeface="Cambria Math" panose="02040503050406030204" pitchFamily="18" charset="0"/>
              </a:rPr>
              <a:t>4</a:t>
            </a:r>
            <a:r>
              <a:rPr lang="ru-RU" sz="1200" dirty="0">
                <a:latin typeface="Arial Narrow" panose="020B0606020202030204" pitchFamily="34" charset="0"/>
                <a:ea typeface="Cambria Math" panose="02040503050406030204" pitchFamily="18" charset="0"/>
              </a:rPr>
              <a:t>	Альчаков В.В.</a:t>
            </a:r>
            <a:endParaRPr lang="en-US" sz="12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1CC9-7A86-DC55-8A49-EBBD1D6288F9}"/>
              </a:ext>
            </a:extLst>
          </p:cNvPr>
          <p:cNvSpPr txBox="1"/>
          <p:nvPr/>
        </p:nvSpPr>
        <p:spPr>
          <a:xfrm>
            <a:off x="231228" y="347234"/>
            <a:ext cx="663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Перечень лабораторных работ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14613-FAEB-2C4B-93F2-E0CA1A972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837" y="1907362"/>
            <a:ext cx="6268325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96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31228" y="6568966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31228" y="289033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1228" y="0"/>
            <a:ext cx="11808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 Narrow" panose="020B0606020202030204" pitchFamily="34" charset="0"/>
                <a:ea typeface="Cambria Math" panose="02040503050406030204" pitchFamily="18" charset="0"/>
              </a:rPr>
              <a:t>Объектно-ориентированный анализ и проектирование</a:t>
            </a:r>
            <a:endParaRPr lang="en-US" sz="14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228" y="6560734"/>
            <a:ext cx="118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0" algn="l"/>
                <a:tab pos="11604625" algn="r"/>
              </a:tabLst>
            </a:pPr>
            <a:r>
              <a:rPr lang="ru-RU" sz="1200" dirty="0">
                <a:latin typeface="Arial Narrow" panose="020B0606020202030204" pitchFamily="34" charset="0"/>
                <a:ea typeface="Cambria Math" panose="02040503050406030204" pitchFamily="18" charset="0"/>
              </a:rPr>
              <a:t>Севастопольский государственный университет – 202</a:t>
            </a:r>
            <a:r>
              <a:rPr lang="en-US" sz="1200" dirty="0">
                <a:latin typeface="Arial Narrow" panose="020B0606020202030204" pitchFamily="34" charset="0"/>
                <a:ea typeface="Cambria Math" panose="02040503050406030204" pitchFamily="18" charset="0"/>
              </a:rPr>
              <a:t>4</a:t>
            </a:r>
            <a:r>
              <a:rPr lang="ru-RU" sz="1200" dirty="0">
                <a:latin typeface="Arial Narrow" panose="020B0606020202030204" pitchFamily="34" charset="0"/>
                <a:ea typeface="Cambria Math" panose="02040503050406030204" pitchFamily="18" charset="0"/>
              </a:rPr>
              <a:t>	Альчаков В.В.</a:t>
            </a:r>
            <a:endParaRPr lang="en-US" sz="12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1CC9-7A86-DC55-8A49-EBBD1D6288F9}"/>
              </a:ext>
            </a:extLst>
          </p:cNvPr>
          <p:cNvSpPr txBox="1"/>
          <p:nvPr/>
        </p:nvSpPr>
        <p:spPr>
          <a:xfrm>
            <a:off x="231228" y="347234"/>
            <a:ext cx="663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Перечень лабораторных работ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72F509-46BB-596C-C6ED-988D9AE4F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954870"/>
            <a:ext cx="6115904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7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31228" y="6568966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31228" y="289033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1228" y="0"/>
            <a:ext cx="11808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 Narrow" panose="020B0606020202030204" pitchFamily="34" charset="0"/>
                <a:ea typeface="Cambria Math" panose="02040503050406030204" pitchFamily="18" charset="0"/>
              </a:rPr>
              <a:t>Объектно-ориентированный анализ и проектирование</a:t>
            </a:r>
            <a:endParaRPr lang="en-US" sz="14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228" y="6560734"/>
            <a:ext cx="118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0" algn="l"/>
                <a:tab pos="11604625" algn="r"/>
              </a:tabLst>
            </a:pPr>
            <a:r>
              <a:rPr lang="ru-RU" sz="1200" dirty="0">
                <a:latin typeface="Arial Narrow" panose="020B0606020202030204" pitchFamily="34" charset="0"/>
                <a:ea typeface="Cambria Math" panose="02040503050406030204" pitchFamily="18" charset="0"/>
              </a:rPr>
              <a:t>Севастопольский государственный университет – 202</a:t>
            </a:r>
            <a:r>
              <a:rPr lang="en-US" sz="1200" dirty="0">
                <a:latin typeface="Arial Narrow" panose="020B0606020202030204" pitchFamily="34" charset="0"/>
                <a:ea typeface="Cambria Math" panose="02040503050406030204" pitchFamily="18" charset="0"/>
              </a:rPr>
              <a:t>4</a:t>
            </a:r>
            <a:r>
              <a:rPr lang="ru-RU" sz="1200" dirty="0">
                <a:latin typeface="Arial Narrow" panose="020B0606020202030204" pitchFamily="34" charset="0"/>
                <a:ea typeface="Cambria Math" panose="02040503050406030204" pitchFamily="18" charset="0"/>
              </a:rPr>
              <a:t>	Альчаков В.В.</a:t>
            </a:r>
            <a:endParaRPr lang="en-US" sz="12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1CC9-7A86-DC55-8A49-EBBD1D6288F9}"/>
              </a:ext>
            </a:extLst>
          </p:cNvPr>
          <p:cNvSpPr txBox="1"/>
          <p:nvPr/>
        </p:nvSpPr>
        <p:spPr>
          <a:xfrm>
            <a:off x="231228" y="347234"/>
            <a:ext cx="663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Перечень лабораторных работ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7F3FF-CF74-BB73-866D-55D2D506A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37" y="1557076"/>
            <a:ext cx="6087325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27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31228" y="6568966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31228" y="289033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1228" y="0"/>
            <a:ext cx="11808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 Narrow" panose="020B0606020202030204" pitchFamily="34" charset="0"/>
                <a:ea typeface="Cambria Math" panose="02040503050406030204" pitchFamily="18" charset="0"/>
              </a:rPr>
              <a:t>Объектно-ориентированный анализ и проектирование</a:t>
            </a:r>
            <a:endParaRPr lang="en-US" sz="14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228" y="6560734"/>
            <a:ext cx="118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0" algn="l"/>
                <a:tab pos="11604625" algn="r"/>
              </a:tabLst>
            </a:pPr>
            <a:r>
              <a:rPr lang="ru-RU" sz="1200" dirty="0">
                <a:latin typeface="Arial Narrow" panose="020B0606020202030204" pitchFamily="34" charset="0"/>
                <a:ea typeface="Cambria Math" panose="02040503050406030204" pitchFamily="18" charset="0"/>
              </a:rPr>
              <a:t>Севастопольский государственный университет – 202</a:t>
            </a:r>
            <a:r>
              <a:rPr lang="en-US" sz="1200" dirty="0">
                <a:latin typeface="Arial Narrow" panose="020B0606020202030204" pitchFamily="34" charset="0"/>
                <a:ea typeface="Cambria Math" panose="02040503050406030204" pitchFamily="18" charset="0"/>
              </a:rPr>
              <a:t>4</a:t>
            </a:r>
            <a:r>
              <a:rPr lang="ru-RU" sz="1200" dirty="0">
                <a:latin typeface="Arial Narrow" panose="020B0606020202030204" pitchFamily="34" charset="0"/>
                <a:ea typeface="Cambria Math" panose="02040503050406030204" pitchFamily="18" charset="0"/>
              </a:rPr>
              <a:t>	Альчаков В.В.</a:t>
            </a:r>
            <a:endParaRPr lang="en-US" sz="12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A1CC9-7A86-DC55-8A49-EBBD1D6288F9}"/>
              </a:ext>
            </a:extLst>
          </p:cNvPr>
          <p:cNvSpPr txBox="1"/>
          <p:nvPr/>
        </p:nvSpPr>
        <p:spPr>
          <a:xfrm>
            <a:off x="231228" y="347234"/>
            <a:ext cx="663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Отчет по курсу лабораторных работ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714A3E-161C-9677-B518-3F2F0FB5E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016" y="839864"/>
            <a:ext cx="4167037" cy="55650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4338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31228" y="6568966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31228" y="289033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1228" y="0"/>
            <a:ext cx="11808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 Narrow" panose="020B0606020202030204" pitchFamily="34" charset="0"/>
                <a:ea typeface="Cambria Math" panose="02040503050406030204" pitchFamily="18" charset="0"/>
              </a:rPr>
              <a:t>Объектно-ориентированный анализ и проектирование</a:t>
            </a:r>
            <a:endParaRPr lang="en-US" sz="14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228" y="6560734"/>
            <a:ext cx="118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0" algn="l"/>
                <a:tab pos="11604625" algn="r"/>
              </a:tabLst>
            </a:pPr>
            <a:r>
              <a:rPr lang="ru-RU" sz="1200" dirty="0">
                <a:latin typeface="Arial Narrow" panose="020B0606020202030204" pitchFamily="34" charset="0"/>
                <a:ea typeface="Cambria Math" panose="02040503050406030204" pitchFamily="18" charset="0"/>
              </a:rPr>
              <a:t>Севастопольский государственный университет – 202</a:t>
            </a:r>
            <a:r>
              <a:rPr lang="en-US" sz="1200" dirty="0">
                <a:latin typeface="Arial Narrow" panose="020B0606020202030204" pitchFamily="34" charset="0"/>
                <a:ea typeface="Cambria Math" panose="02040503050406030204" pitchFamily="18" charset="0"/>
              </a:rPr>
              <a:t>4</a:t>
            </a:r>
            <a:r>
              <a:rPr lang="ru-RU" sz="1200" dirty="0">
                <a:latin typeface="Arial Narrow" panose="020B0606020202030204" pitchFamily="34" charset="0"/>
                <a:ea typeface="Cambria Math" panose="02040503050406030204" pitchFamily="18" charset="0"/>
              </a:rPr>
              <a:t>	Альчаков В.В.</a:t>
            </a:r>
            <a:endParaRPr lang="en-US" sz="12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761" y="394465"/>
            <a:ext cx="2007689" cy="3037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523" y="390712"/>
            <a:ext cx="2122093" cy="30416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07" y="386726"/>
            <a:ext cx="3298212" cy="46483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494" y="386726"/>
            <a:ext cx="3226192" cy="46483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8" name="Picture 4" descr="Книга: &amp;quot;C++. Полное руководство&amp;quot; - Герберт Шилдт. Купить книгу, читать  рецензии | C++. The Complete Reference | ISBN 978-5-8459-2140-6 | Лабиринт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761" y="3501131"/>
            <a:ext cx="2095500" cy="2990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8336" y="3501132"/>
            <a:ext cx="2196233" cy="2990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86C9FC-BC38-F3F5-26A2-D714451AA639}"/>
              </a:ext>
            </a:extLst>
          </p:cNvPr>
          <p:cNvSpPr txBox="1"/>
          <p:nvPr/>
        </p:nvSpPr>
        <p:spPr>
          <a:xfrm>
            <a:off x="231229" y="5171623"/>
            <a:ext cx="663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Рекомендованная литература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2104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31228" y="6568966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31228" y="289033"/>
            <a:ext cx="11808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1228" y="0"/>
            <a:ext cx="11808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 Narrow" panose="020B0606020202030204" pitchFamily="34" charset="0"/>
                <a:ea typeface="Cambria Math" panose="02040503050406030204" pitchFamily="18" charset="0"/>
              </a:rPr>
              <a:t>Объектно-ориентированный анализ и проектирование</a:t>
            </a:r>
            <a:endParaRPr lang="en-US" sz="14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228" y="6560734"/>
            <a:ext cx="118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0" algn="l"/>
                <a:tab pos="11604625" algn="r"/>
              </a:tabLst>
            </a:pPr>
            <a:r>
              <a:rPr lang="ru-RU" sz="1200" dirty="0">
                <a:latin typeface="Arial Narrow" panose="020B0606020202030204" pitchFamily="34" charset="0"/>
                <a:ea typeface="Cambria Math" panose="02040503050406030204" pitchFamily="18" charset="0"/>
              </a:rPr>
              <a:t>Севастопольский государственный университет – 2024	Альчаков В.В.</a:t>
            </a:r>
            <a:endParaRPr lang="en-US" sz="1200" dirty="0">
              <a:latin typeface="Arial Narrow" panose="020B0606020202030204" pitchFamily="34" charset="0"/>
              <a:ea typeface="Cambria Math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" y="409762"/>
            <a:ext cx="461665" cy="60692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ru-RU" b="1" spc="3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ВЫБОР </a:t>
            </a:r>
            <a:r>
              <a:rPr lang="en-US" b="1" spc="3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IDE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63454" y="0"/>
            <a:ext cx="728546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fld id="{7C4A2B9B-297A-4887-9ACA-51B5B7A8F424}" type="slidenum">
              <a:rPr lang="en-US" sz="2800" b="1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ctr"/>
              <a:t>9</a:t>
            </a:fld>
            <a:endParaRPr lang="en-US" sz="28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5326" y="523220"/>
            <a:ext cx="1128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Выбор среды разработки</a:t>
            </a:r>
          </a:p>
          <a:p>
            <a:r>
              <a:rPr lang="en-US" sz="2400" dirty="0"/>
              <a:t>IDE </a:t>
            </a:r>
            <a:r>
              <a:rPr lang="ru-RU" sz="2400" dirty="0"/>
              <a:t>—</a:t>
            </a:r>
            <a:r>
              <a:rPr lang="en-US" sz="2400" dirty="0"/>
              <a:t> </a:t>
            </a:r>
            <a:r>
              <a:rPr lang="ru-RU" sz="2400" dirty="0"/>
              <a:t>Интегрированная среда разработки (англ. Integrated Development Environment) — система программных средств, используемая программистами для разработки программного обеспечения.</a:t>
            </a:r>
            <a:endParaRPr lang="en-US" sz="2400" dirty="0"/>
          </a:p>
        </p:txBody>
      </p:sp>
      <p:pic>
        <p:nvPicPr>
          <p:cNvPr id="3074" name="Picture 2" descr="Visual Studio 2022 Community Edition – Download Latest Free Version">
            <a:extLst>
              <a:ext uri="{FF2B5EF4-FFF2-40B4-BE49-F238E27FC236}">
                <a16:creationId xmlns:a16="http://schemas.microsoft.com/office/drawing/2014/main" id="{5CF499DA-625D-DB4C-F679-EF18A267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26" y="3097671"/>
            <a:ext cx="5517291" cy="28965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403A4C-A2AE-8810-CB42-77611EE6A822}"/>
              </a:ext>
            </a:extLst>
          </p:cNvPr>
          <p:cNvSpPr txBox="1"/>
          <p:nvPr/>
        </p:nvSpPr>
        <p:spPr>
          <a:xfrm>
            <a:off x="462060" y="2491377"/>
            <a:ext cx="555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Visual Studio Community 2022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3076" name="Picture 4" descr="Install Qt Creator on Linux | Flathub">
            <a:extLst>
              <a:ext uri="{FF2B5EF4-FFF2-40B4-BE49-F238E27FC236}">
                <a16:creationId xmlns:a16="http://schemas.microsoft.com/office/drawing/2014/main" id="{8611783F-3ED1-3074-29B7-4FA72501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708" y="3097671"/>
            <a:ext cx="5517291" cy="28873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435798-30ED-4BBD-4B34-AE6598633B10}"/>
              </a:ext>
            </a:extLst>
          </p:cNvPr>
          <p:cNvSpPr txBox="1"/>
          <p:nvPr/>
        </p:nvSpPr>
        <p:spPr>
          <a:xfrm>
            <a:off x="6293708" y="2482570"/>
            <a:ext cx="555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Qt Creator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34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2751</TotalTime>
  <Words>578</Words>
  <Application>Microsoft Office PowerPoint</Application>
  <PresentationFormat>Widescreen</PresentationFormat>
  <Paragraphs>72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Narrow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Vasiliy Alchakov</dc:creator>
  <cp:lastModifiedBy>Vasiliy Alchakov</cp:lastModifiedBy>
  <cp:revision>137</cp:revision>
  <dcterms:created xsi:type="dcterms:W3CDTF">2015-03-09T15:13:59Z</dcterms:created>
  <dcterms:modified xsi:type="dcterms:W3CDTF">2024-09-01T20:04:06Z</dcterms:modified>
</cp:coreProperties>
</file>